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404" r:id="rId16"/>
    <p:sldId id="383" r:id="rId17"/>
    <p:sldId id="385" r:id="rId18"/>
    <p:sldId id="378" r:id="rId19"/>
    <p:sldId id="380" r:id="rId20"/>
    <p:sldId id="381" r:id="rId21"/>
    <p:sldId id="382" r:id="rId22"/>
    <p:sldId id="387" r:id="rId23"/>
    <p:sldId id="403" r:id="rId24"/>
    <p:sldId id="388" r:id="rId25"/>
    <p:sldId id="390" r:id="rId26"/>
    <p:sldId id="392" r:id="rId27"/>
    <p:sldId id="393" r:id="rId28"/>
    <p:sldId id="394" r:id="rId29"/>
    <p:sldId id="396" r:id="rId30"/>
    <p:sldId id="397" r:id="rId31"/>
    <p:sldId id="398" r:id="rId32"/>
    <p:sldId id="399" r:id="rId33"/>
    <p:sldId id="395" r:id="rId34"/>
    <p:sldId id="400" r:id="rId35"/>
    <p:sldId id="40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4024477/document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hal.science/hal-03876090v1/file/2022_Cherriere_etal.pdf" TargetMode="Externa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hyperlink" Target="https://connectme.geeps.centralesupelec.fr:555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585"/>
          <a:stretch/>
        </p:blipFill>
        <p:spPr>
          <a:xfrm>
            <a:off x="7157285" y="4987649"/>
            <a:ext cx="1269072" cy="12171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32928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619602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4347E-7158-14EA-623D-4DE2372F2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5"/>
          <a:stretch/>
        </p:blipFill>
        <p:spPr>
          <a:xfrm>
            <a:off x="8398576" y="5010561"/>
            <a:ext cx="1204869" cy="1155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81CEA3-753A-9C89-A0B4-05C64E51C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6999" r="22790" b="31117"/>
          <a:stretch/>
        </p:blipFill>
        <p:spPr bwMode="auto">
          <a:xfrm>
            <a:off x="5965515" y="4948870"/>
            <a:ext cx="851557" cy="11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D8814AD-9ABD-E9EE-D1FA-589CD2F10B17}"/>
              </a:ext>
            </a:extLst>
          </p:cNvPr>
          <p:cNvSpPr txBox="1"/>
          <p:nvPr/>
        </p:nvSpPr>
        <p:spPr>
          <a:xfrm>
            <a:off x="5550277" y="6087968"/>
            <a:ext cx="18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Hage</a:t>
            </a:r>
            <a:r>
              <a:rPr lang="fr-FR" sz="900" dirty="0">
                <a:latin typeface="Book Antiqua" panose="02040602050305030304" pitchFamily="18" charset="0"/>
              </a:rPr>
              <a:t> Hassan et. al., </a:t>
            </a:r>
          </a:p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Compumag</a:t>
            </a:r>
            <a:r>
              <a:rPr lang="fr-FR" sz="900" dirty="0">
                <a:latin typeface="Book Antiqua" panose="0204060205030503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Extensions possibles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37389" y="1076558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Démagnétisation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68604" y="1050612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Multi-matériaux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9" y="1464568"/>
            <a:ext cx="1410536" cy="123999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0" y="2870958"/>
            <a:ext cx="1407490" cy="122848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8D06CE1-2DD0-B1D0-C062-A4AF29E276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" y="4313547"/>
            <a:ext cx="1407492" cy="1224166"/>
          </a:xfrm>
          <a:prstGeom prst="rect">
            <a:avLst/>
          </a:prstGeom>
        </p:spPr>
      </p:pic>
      <p:sp>
        <p:nvSpPr>
          <p:cNvPr id="30" name="Flèche vers le bas 29"/>
          <p:cNvSpPr/>
          <p:nvPr/>
        </p:nvSpPr>
        <p:spPr>
          <a:xfrm>
            <a:off x="1217838" y="2782763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1217838" y="4186072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-27318" y="5650154"/>
            <a:ext cx="278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5"/>
              </a:rPr>
              <a:t>T. </a:t>
            </a:r>
            <a:r>
              <a:rPr lang="fr-FR" sz="1200" dirty="0" err="1">
                <a:hlinkClick r:id="rId5"/>
              </a:rPr>
              <a:t>Cherrière</a:t>
            </a:r>
            <a:r>
              <a:rPr lang="fr-FR" sz="1200" dirty="0">
                <a:hlinkClick r:id="rId5"/>
              </a:rPr>
              <a:t> et. al., </a:t>
            </a:r>
            <a:r>
              <a:rPr lang="fr-FR" sz="1200" i="1" dirty="0">
                <a:hlinkClick r:id="rId5"/>
              </a:rPr>
              <a:t>Structural and </a:t>
            </a:r>
            <a:r>
              <a:rPr lang="fr-FR" sz="1200" i="1" dirty="0" err="1">
                <a:hlinkClick r:id="rId5"/>
              </a:rPr>
              <a:t>Multidisciplinary</a:t>
            </a:r>
            <a:r>
              <a:rPr lang="fr-FR" sz="1200" i="1" dirty="0">
                <a:hlinkClick r:id="rId5"/>
              </a:rPr>
              <a:t> </a:t>
            </a:r>
            <a:r>
              <a:rPr lang="fr-FR" sz="1200" i="1" dirty="0" err="1">
                <a:hlinkClick r:id="rId5"/>
              </a:rPr>
              <a:t>Optimization</a:t>
            </a:r>
            <a:r>
              <a:rPr lang="fr-FR" sz="1200" dirty="0">
                <a:hlinkClick r:id="rId5"/>
              </a:rPr>
              <a:t>, 2022 </a:t>
            </a:r>
            <a:endParaRPr lang="fr-FR" sz="1200" dirty="0"/>
          </a:p>
        </p:txBody>
      </p:sp>
      <p:sp>
        <p:nvSpPr>
          <p:cNvPr id="38" name="Rectangle 37"/>
          <p:cNvSpPr/>
          <p:nvPr/>
        </p:nvSpPr>
        <p:spPr>
          <a:xfrm>
            <a:off x="-7176" y="6126908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</a:t>
            </a:r>
            <a:r>
              <a:rPr lang="fr-FR" sz="1200" dirty="0" err="1"/>
              <a:t>Cherrière</a:t>
            </a:r>
            <a:r>
              <a:rPr lang="fr-FR" sz="1200" dirty="0"/>
              <a:t>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75524" y="5800840"/>
            <a:ext cx="223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6"/>
              </a:rPr>
              <a:t>T. </a:t>
            </a:r>
            <a:r>
              <a:rPr lang="fr-FR" sz="1200" dirty="0" err="1">
                <a:hlinkClick r:id="rId6"/>
              </a:rPr>
              <a:t>Cherrière</a:t>
            </a:r>
            <a:r>
              <a:rPr lang="fr-FR" sz="1200" dirty="0">
                <a:hlinkClick r:id="rId6"/>
              </a:rPr>
              <a:t> et. al., </a:t>
            </a:r>
            <a:r>
              <a:rPr lang="fr-FR" sz="1200" i="1" dirty="0">
                <a:hlinkClick r:id="rId6"/>
              </a:rPr>
              <a:t>IEEE Transactions on </a:t>
            </a:r>
            <a:r>
              <a:rPr lang="fr-FR" sz="1200" i="1" dirty="0" err="1">
                <a:hlinkClick r:id="rId6"/>
              </a:rPr>
              <a:t>Magnetics</a:t>
            </a:r>
            <a:r>
              <a:rPr lang="fr-FR" sz="1200" dirty="0">
                <a:hlinkClick r:id="rId6"/>
              </a:rPr>
              <a:t>, 2023</a:t>
            </a:r>
            <a:endParaRPr lang="fr-FR" sz="12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569" y="2775118"/>
            <a:ext cx="1416759" cy="12345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321" y="4320360"/>
            <a:ext cx="1418033" cy="123455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3569" y="1465622"/>
            <a:ext cx="1416759" cy="1251298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322731" y="400471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Aimant idéal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99592" y="5516375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Book Antiqua" panose="02040602050305030304" pitchFamily="18" charset="0"/>
              </a:rPr>
              <a:t>AlNiCo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396664-72B2-BC3E-8BF4-30A9390A2153}"/>
              </a:ext>
            </a:extLst>
          </p:cNvPr>
          <p:cNvSpPr txBox="1"/>
          <p:nvPr/>
        </p:nvSpPr>
        <p:spPr>
          <a:xfrm>
            <a:off x="5518859" y="1076558"/>
            <a:ext cx="398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Transformée de Fourier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215334-9A04-935D-29A7-D05088E0651E}"/>
              </a:ext>
            </a:extLst>
          </p:cNvPr>
          <p:cNvSpPr txBox="1"/>
          <p:nvPr/>
        </p:nvSpPr>
        <p:spPr>
          <a:xfrm>
            <a:off x="9510143" y="944866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Comportement ferromagnétique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56A2A22-3293-4586-7344-D29B27FE7F10}"/>
              </a:ext>
            </a:extLst>
          </p:cNvPr>
          <p:cNvGrpSpPr/>
          <p:nvPr/>
        </p:nvGrpSpPr>
        <p:grpSpPr>
          <a:xfrm>
            <a:off x="5428275" y="3845585"/>
            <a:ext cx="3988469" cy="1636671"/>
            <a:chOff x="-396275" y="7342220"/>
            <a:chExt cx="13858275" cy="5294595"/>
          </a:xfrm>
        </p:grpSpPr>
        <p:pic>
          <p:nvPicPr>
            <p:cNvPr id="7" name="Image 6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AC6D73C1-7F02-0D2B-177D-0BF55EF6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0123" y="7767907"/>
              <a:ext cx="6491876" cy="4868908"/>
            </a:xfrm>
            <a:prstGeom prst="rect">
              <a:avLst/>
            </a:prstGeom>
          </p:spPr>
        </p:pic>
        <p:pic>
          <p:nvPicPr>
            <p:cNvPr id="8" name="Image 7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2626B1B7-A651-5EA0-F752-4FC3045E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6275" y="7764069"/>
              <a:ext cx="6491876" cy="486890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372B53B-D03C-9000-D5DD-AE272CBCFC65}"/>
                </a:ext>
              </a:extLst>
            </p:cNvPr>
            <p:cNvSpPr txBox="1"/>
            <p:nvPr/>
          </p:nvSpPr>
          <p:spPr>
            <a:xfrm>
              <a:off x="-368711" y="7342220"/>
              <a:ext cx="1383071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GB" sz="32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  <a:endParaRPr lang="en-GB" dirty="0"/>
            </a:p>
          </p:txBody>
        </p:sp>
        <p:sp>
          <p:nvSpPr>
            <p:cNvPr id="12" name="Flèche : droite à entaille 11">
              <a:extLst>
                <a:ext uri="{FF2B5EF4-FFF2-40B4-BE49-F238E27FC236}">
                  <a16:creationId xmlns:a16="http://schemas.microsoft.com/office/drawing/2014/main" id="{0B2F030C-C54B-E985-DD6E-2C42E0E1BD75}"/>
                </a:ext>
              </a:extLst>
            </p:cNvPr>
            <p:cNvSpPr/>
            <p:nvPr/>
          </p:nvSpPr>
          <p:spPr>
            <a:xfrm>
              <a:off x="6095601" y="9727919"/>
              <a:ext cx="874521" cy="470603"/>
            </a:xfrm>
            <a:prstGeom prst="notchedRightArrow">
              <a:avLst/>
            </a:prstGeom>
            <a:solidFill>
              <a:srgbClr val="F5911E"/>
            </a:solidFill>
            <a:ln>
              <a:solidFill>
                <a:srgbClr val="321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30EAF42-A2F3-12E0-AC3E-B58801A34CC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944880" y="8198878"/>
              <a:ext cx="894723" cy="263094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0FD0581-FF82-4388-FC3C-7C4F1D557D7C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1036321" y="8716381"/>
              <a:ext cx="803286" cy="477635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C4A7A7ED-ABD3-D58B-C871-D8D2A260E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2690" y="8312622"/>
              <a:ext cx="787586" cy="171166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/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6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600" b="0" i="1" smtClean="0">
                            <a:latin typeface="Cambria Math" panose="02040503050406030204" pitchFamily="18" charset="0"/>
                          </a:rPr>
                          <m:t>=1,54 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6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blipFill>
                  <a:blip r:embed="rId12"/>
                  <a:stretch>
                    <a:fillRect t="-6667" b="-4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/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=1,59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sz="500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blipFill>
                  <a:blip r:embed="rId13"/>
                  <a:stretch>
                    <a:fillRect l="-926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/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2.10</m:t>
                            </m:r>
                          </m:e>
                          <m:sup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blipFill>
                  <a:blip r:embed="rId14"/>
                  <a:stretch>
                    <a:fillRect l="-833" t="-8333" b="-4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/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blipFill>
                  <a:blip r:embed="rId15"/>
                  <a:stretch>
                    <a:fillRect l="-971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A3F58B6-F219-0691-0F9C-C6DF871F7FC0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8350917" y="10008738"/>
              <a:ext cx="998311" cy="1919241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2" name="Image 3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AAB0C9C-0BCD-E3C9-21D2-6DA8DA22739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6" y="1976697"/>
            <a:ext cx="1605509" cy="1299392"/>
          </a:xfrm>
          <a:prstGeom prst="rect">
            <a:avLst/>
          </a:prstGeom>
        </p:spPr>
      </p:pic>
      <p:sp>
        <p:nvSpPr>
          <p:cNvPr id="34" name="Flèche : droite à entaille 33">
            <a:extLst>
              <a:ext uri="{FF2B5EF4-FFF2-40B4-BE49-F238E27FC236}">
                <a16:creationId xmlns:a16="http://schemas.microsoft.com/office/drawing/2014/main" id="{1E683F13-8D77-129B-4D3C-B6700EC3EFAA}"/>
              </a:ext>
            </a:extLst>
          </p:cNvPr>
          <p:cNvSpPr/>
          <p:nvPr/>
        </p:nvSpPr>
        <p:spPr>
          <a:xfrm>
            <a:off x="7422510" y="2610876"/>
            <a:ext cx="251691" cy="145473"/>
          </a:xfrm>
          <a:prstGeom prst="notchedRightArrow">
            <a:avLst/>
          </a:prstGeom>
          <a:solidFill>
            <a:srgbClr val="F5911E"/>
          </a:solidFill>
          <a:ln>
            <a:solidFill>
              <a:srgbClr val="32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Image 3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97C5C1A-CF2A-63B9-C5CC-22B31FDB7A1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90" y="1963903"/>
            <a:ext cx="1605509" cy="133828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2CD53E2-B9F5-5FD4-DA4D-9B1E3DCB5445}"/>
              </a:ext>
            </a:extLst>
          </p:cNvPr>
          <p:cNvSpPr txBox="1"/>
          <p:nvPr/>
        </p:nvSpPr>
        <p:spPr>
          <a:xfrm>
            <a:off x="5666730" y="3333524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Initial design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7D61D1C-B682-0929-93E5-41FC644900EA}"/>
              </a:ext>
            </a:extLst>
          </p:cNvPr>
          <p:cNvSpPr txBox="1"/>
          <p:nvPr/>
        </p:nvSpPr>
        <p:spPr>
          <a:xfrm>
            <a:off x="8024248" y="330850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Final design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DAD9DD-17B0-90EA-06F5-2F485896FF2E}"/>
              </a:ext>
            </a:extLst>
          </p:cNvPr>
          <p:cNvSpPr/>
          <p:nvPr/>
        </p:nvSpPr>
        <p:spPr>
          <a:xfrm>
            <a:off x="6162929" y="5811509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Gauthey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0A897-0C86-FC99-52C2-EE210E09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38" y="3874218"/>
            <a:ext cx="1580940" cy="15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E03D1A8-28DB-C45A-61C0-2A83A505A5B3}"/>
              </a:ext>
            </a:extLst>
          </p:cNvPr>
          <p:cNvSpPr/>
          <p:nvPr/>
        </p:nvSpPr>
        <p:spPr>
          <a:xfrm>
            <a:off x="9416053" y="5816870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M. </a:t>
            </a:r>
            <a:r>
              <a:rPr lang="fr-FR" sz="1200" dirty="0" err="1"/>
              <a:t>Hage</a:t>
            </a:r>
            <a:r>
              <a:rPr lang="fr-FR" sz="1200" dirty="0"/>
              <a:t> Hassan et al., </a:t>
            </a:r>
            <a:r>
              <a:rPr lang="fr-FR" sz="1200" dirty="0" err="1"/>
              <a:t>Compumag</a:t>
            </a:r>
            <a:r>
              <a:rPr lang="fr-FR" sz="1200" dirty="0"/>
              <a:t> 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97822B-4875-3A27-FF3B-92C9778C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91" y="1976697"/>
            <a:ext cx="1556599" cy="147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 animBg="1"/>
      <p:bldP spid="33" grpId="0" animBg="1"/>
      <p:bldP spid="36" grpId="0"/>
      <p:bldP spid="38" grpId="0"/>
      <p:bldP spid="37" grpId="0"/>
      <p:bldP spid="42" grpId="0"/>
      <p:bldP spid="44" grpId="0"/>
      <p:bldP spid="4" grpId="0"/>
      <p:bldP spid="6" grpId="0"/>
      <p:bldP spid="34" grpId="0" animBg="1"/>
      <p:bldP spid="43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conda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activate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jupyter</a:t>
            </a:r>
            <a:r>
              <a:rPr lang="fr-FR" dirty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>
                <a:latin typeface="Book Antiqua" panose="02040602050305030304" pitchFamily="18" charset="0"/>
              </a:rPr>
              <a:t>Jupyter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>
                <a:latin typeface="Book Antiqua" panose="02040602050305030304" pitchFamily="18" charset="0"/>
              </a:rPr>
              <a:t>NGSolve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Ouvrez le fichier </a:t>
            </a:r>
            <a:r>
              <a:rPr lang="fr-FR" dirty="0" err="1">
                <a:latin typeface="Book Antiqua" panose="02040602050305030304" pitchFamily="18" charset="0"/>
              </a:rPr>
              <a:t>readme</a:t>
            </a:r>
            <a:r>
              <a:rPr lang="fr-FR" dirty="0">
                <a:latin typeface="Book Antiqua" panose="02040602050305030304" pitchFamily="18" charset="0"/>
              </a:rPr>
              <a:t> du répertoire </a:t>
            </a:r>
            <a:r>
              <a:rPr lang="fr-FR" dirty="0" err="1">
                <a:latin typeface="Book Antiqua" panose="02040602050305030304" pitchFamily="18" charset="0"/>
              </a:rPr>
              <a:t>github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2 : </a:t>
            </a:r>
            <a:r>
              <a:rPr lang="fr-FR" b="1" dirty="0" err="1">
                <a:latin typeface="Book Antiqua" panose="02040602050305030304" pitchFamily="18" charset="0"/>
              </a:rPr>
              <a:t>JupyterHub</a:t>
            </a:r>
            <a:r>
              <a:rPr lang="fr-FR" b="1" dirty="0">
                <a:latin typeface="Book Antiqua" panose="02040602050305030304" pitchFamily="18" charset="0"/>
              </a:rPr>
              <a:t> (</a:t>
            </a:r>
            <a:r>
              <a:rPr lang="fr-FR" b="1" dirty="0" err="1">
                <a:latin typeface="Book Antiqua" panose="02040602050305030304" pitchFamily="18" charset="0"/>
              </a:rPr>
              <a:t>GeePs</a:t>
            </a:r>
            <a:r>
              <a:rPr lang="fr-FR" b="1" dirty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https://connectme.geeps.centralesupelec.fr:555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>
                    <a:latin typeface="Book Antiqua" panose="02040602050305030304" pitchFamily="18" charset="0"/>
                  </a:rPr>
                  <a:t>readme</a:t>
                </a:r>
                <a:r>
                  <a:rPr lang="fr-FR" dirty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 smtClean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58" y="2864715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5107</Words>
  <Application>Microsoft Office PowerPoint</Application>
  <PresentationFormat>Grand écran</PresentationFormat>
  <Paragraphs>435</Paragraphs>
  <Slides>35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79</cp:revision>
  <dcterms:created xsi:type="dcterms:W3CDTF">2023-04-26T13:03:27Z</dcterms:created>
  <dcterms:modified xsi:type="dcterms:W3CDTF">2023-05-24T02:05:21Z</dcterms:modified>
</cp:coreProperties>
</file>